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93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1807312-CF15-47A3-A58E-2455A0096717}" type="datetimeFigureOut">
              <a:rPr lang="ar-IQ" smtClean="0"/>
              <a:t>21/01/1441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EAA1BE8-0138-40BA-8EF1-45BE277D6F8E}" type="slidenum">
              <a:rPr lang="ar-IQ" smtClean="0"/>
              <a:t>‹#›</a:t>
            </a:fld>
            <a:endParaRPr lang="ar-IQ"/>
          </a:p>
        </p:txBody>
      </p:sp>
    </p:spTree>
    <p:extLst>
      <p:ext uri="{BB962C8B-B14F-4D97-AF65-F5344CB8AC3E}">
        <p14:creationId xmlns:p14="http://schemas.microsoft.com/office/powerpoint/2010/main" val="347053031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00ABC7C-DF26-4F22-BE98-D1D0D92BCD82}" type="datetimeFigureOut">
              <a:rPr lang="ar-IQ" smtClean="0"/>
              <a:t>21/01/1441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2442715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00ABC7C-DF26-4F22-BE98-D1D0D92BCD82}" type="datetimeFigureOut">
              <a:rPr lang="ar-IQ" smtClean="0"/>
              <a:t>21/01/1441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694499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00ABC7C-DF26-4F22-BE98-D1D0D92BCD82}" type="datetimeFigureOut">
              <a:rPr lang="ar-IQ" smtClean="0"/>
              <a:t>21/01/1441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1911840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00ABC7C-DF26-4F22-BE98-D1D0D92BCD82}" type="datetimeFigureOut">
              <a:rPr lang="ar-IQ" smtClean="0"/>
              <a:t>21/01/1441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404810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00ABC7C-DF26-4F22-BE98-D1D0D92BCD82}" type="datetimeFigureOut">
              <a:rPr lang="ar-IQ" smtClean="0"/>
              <a:t>21/01/1441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338639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00ABC7C-DF26-4F22-BE98-D1D0D92BCD82}" type="datetimeFigureOut">
              <a:rPr lang="ar-IQ" smtClean="0"/>
              <a:t>21/01/1441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1229082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00ABC7C-DF26-4F22-BE98-D1D0D92BCD82}" type="datetimeFigureOut">
              <a:rPr lang="ar-IQ" smtClean="0"/>
              <a:t>21/01/1441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4210339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00ABC7C-DF26-4F22-BE98-D1D0D92BCD82}" type="datetimeFigureOut">
              <a:rPr lang="ar-IQ" smtClean="0"/>
              <a:t>21/01/1441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572852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00ABC7C-DF26-4F22-BE98-D1D0D92BCD82}" type="datetimeFigureOut">
              <a:rPr lang="ar-IQ" smtClean="0"/>
              <a:t>21/01/1441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2962997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00ABC7C-DF26-4F22-BE98-D1D0D92BCD82}" type="datetimeFigureOut">
              <a:rPr lang="ar-IQ" smtClean="0"/>
              <a:t>21/01/1441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2955236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00ABC7C-DF26-4F22-BE98-D1D0D92BCD82}" type="datetimeFigureOut">
              <a:rPr lang="ar-IQ" smtClean="0"/>
              <a:t>21/01/1441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3999799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00ABC7C-DF26-4F22-BE98-D1D0D92BCD82}" type="datetimeFigureOut">
              <a:rPr lang="ar-IQ" smtClean="0"/>
              <a:t>21/01/1441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EA07430-5227-42C6-A49B-1008A42912E5}" type="slidenum">
              <a:rPr lang="ar-IQ" smtClean="0"/>
              <a:t>‹#›</a:t>
            </a:fld>
            <a:endParaRPr lang="ar-IQ"/>
          </a:p>
        </p:txBody>
      </p:sp>
    </p:spTree>
    <p:extLst>
      <p:ext uri="{BB962C8B-B14F-4D97-AF65-F5344CB8AC3E}">
        <p14:creationId xmlns:p14="http://schemas.microsoft.com/office/powerpoint/2010/main" val="1440644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47776" y="183986"/>
            <a:ext cx="9324528" cy="5909310"/>
          </a:xfrm>
          <a:prstGeom prst="rect">
            <a:avLst/>
          </a:prstGeom>
        </p:spPr>
        <p:txBody>
          <a:bodyPr wrap="square">
            <a:spAutoFit/>
          </a:bodyPr>
          <a:lstStyle/>
          <a:p>
            <a:r>
              <a:rPr lang="ar-IQ" dirty="0"/>
              <a:t>المحاضرة الثانية</a:t>
            </a:r>
            <a:endParaRPr lang="en-US" dirty="0"/>
          </a:p>
          <a:p>
            <a:r>
              <a:rPr lang="ar-IQ" dirty="0"/>
              <a:t>العظام / </a:t>
            </a:r>
            <a:r>
              <a:rPr lang="en-US" dirty="0"/>
              <a:t>Bones</a:t>
            </a:r>
          </a:p>
          <a:p>
            <a:r>
              <a:rPr lang="ar-IQ" dirty="0"/>
              <a:t>س1/ ما هو تعريف العظام ؟ أو ما المقصود بالعظم؟</a:t>
            </a:r>
            <a:endParaRPr lang="en-US" dirty="0"/>
          </a:p>
          <a:p>
            <a:r>
              <a:rPr lang="ar-IQ" dirty="0"/>
              <a:t>العلم هو نسيج ضام يحتوي على كميات كبيرة من القالب المتكون من مواد عضوية معظمها الياف غروية مشبعة و غنية بأملاح غير عضوية هي املاح معدنية و تكون حوالي 33% كالكالسيوم و الفسفور و بدرجة أقل من المغنيسيوم و الصوديوم </a:t>
            </a:r>
            <a:r>
              <a:rPr lang="ar-IQ" dirty="0" err="1"/>
              <a:t>والكاربونات</a:t>
            </a:r>
            <a:r>
              <a:rPr lang="ar-IQ" dirty="0"/>
              <a:t>.</a:t>
            </a:r>
            <a:endParaRPr lang="en-US" dirty="0"/>
          </a:p>
          <a:p>
            <a:r>
              <a:rPr lang="ar-IQ" dirty="0"/>
              <a:t>القالب</a:t>
            </a:r>
            <a:endParaRPr lang="en-US" dirty="0"/>
          </a:p>
          <a:p>
            <a:r>
              <a:rPr lang="ar-IQ" dirty="0"/>
              <a:t>هي المادة الأساسية المكونة للعظم</a:t>
            </a:r>
            <a:endParaRPr lang="en-US" dirty="0"/>
          </a:p>
          <a:p>
            <a:r>
              <a:rPr lang="ar-IQ" dirty="0"/>
              <a:t>س2/ ما هي أنواع العظام من حيث البناء؟</a:t>
            </a:r>
            <a:endParaRPr lang="en-US" dirty="0"/>
          </a:p>
          <a:p>
            <a:r>
              <a:rPr lang="ar-IQ" dirty="0"/>
              <a:t>س3/ قارن بين أنواع العظام من حيث البناء؟</a:t>
            </a:r>
            <a:endParaRPr lang="en-US" dirty="0"/>
          </a:p>
          <a:p>
            <a:r>
              <a:rPr lang="ar-IQ" dirty="0"/>
              <a:t>1- العظم الأصم ( </a:t>
            </a:r>
            <a:r>
              <a:rPr lang="en-US" dirty="0"/>
              <a:t>compact bone</a:t>
            </a:r>
            <a:r>
              <a:rPr lang="ar-IQ" dirty="0"/>
              <a:t> )</a:t>
            </a:r>
            <a:endParaRPr lang="en-US" dirty="0"/>
          </a:p>
          <a:p>
            <a:r>
              <a:rPr lang="ar-IQ" dirty="0"/>
              <a:t>هو نسيج صلب و قوي و أصلب المواد العظمية و يشبه العاج في تركيبه و يتواجد في أجسام العظام الطويلة و يغطي نهايتها بطبقة خفيفة ورقيقة.</a:t>
            </a:r>
            <a:endParaRPr lang="en-US" dirty="0"/>
          </a:p>
          <a:p>
            <a:r>
              <a:rPr lang="ar-IQ" dirty="0"/>
              <a:t>العظم الإسفنجي ( </a:t>
            </a:r>
            <a:r>
              <a:rPr lang="en-US" dirty="0" err="1"/>
              <a:t>concellous</a:t>
            </a:r>
            <a:r>
              <a:rPr lang="en-US" dirty="0"/>
              <a:t> bone</a:t>
            </a:r>
            <a:r>
              <a:rPr lang="ar-IQ" dirty="0"/>
              <a:t> )</a:t>
            </a:r>
            <a:endParaRPr lang="en-US" dirty="0"/>
          </a:p>
          <a:p>
            <a:r>
              <a:rPr lang="ar-IQ" dirty="0"/>
              <a:t>هو متكون من شبكة من حواجز رقيقة متشابكة ويكّون كتل معظم أجسام الفقرات والنهايات العليا والسفلى للعظام الطويلة وهذه بدورها مغلفة من الخارج بطبقة من العظم الأصم.</a:t>
            </a:r>
            <a:endParaRPr lang="en-US" dirty="0"/>
          </a:p>
          <a:p>
            <a:r>
              <a:rPr lang="ar-IQ" dirty="0"/>
              <a:t>س4/ كيف تتم عملية بناء العظام (التعظم)؟</a:t>
            </a:r>
            <a:endParaRPr lang="en-US" dirty="0"/>
          </a:p>
          <a:p>
            <a:r>
              <a:rPr lang="ar-IQ" dirty="0"/>
              <a:t>ج/أن عملية بناء العظام في الجنين تسمى (التعظم) وهذه العملية تبدا بعمر قبل الولادة ولا يتكامل نموها الا في حوالي السنة </a:t>
            </a:r>
            <a:r>
              <a:rPr lang="fa-IR" dirty="0"/>
              <a:t>25 </a:t>
            </a:r>
            <a:r>
              <a:rPr lang="ar-IQ" dirty="0"/>
              <a:t>من العمر، و يختلف هذا العمر بنسبة لمختلف انواع العظام، وهذه العملية على نوعين حيث ان اصل العظام في الجنين هي اما (غضاريف الزجاجية او الواح غشائية)، حيث تبدا عملية التعظم فيهما ويحل العظم محلهما.</a:t>
            </a:r>
            <a:endParaRPr lang="en-US" dirty="0"/>
          </a:p>
          <a:p>
            <a:r>
              <a:rPr lang="ar-IQ" dirty="0"/>
              <a:t>س5/ عدد انواع العظام من حيث البناء او قارن بين العظام من حيث البناء؟ مع ذكر مصطلحاتها و مثال واحد لكل نوع؟ </a:t>
            </a:r>
          </a:p>
        </p:txBody>
      </p:sp>
    </p:spTree>
    <p:extLst>
      <p:ext uri="{BB962C8B-B14F-4D97-AF65-F5344CB8AC3E}">
        <p14:creationId xmlns:p14="http://schemas.microsoft.com/office/powerpoint/2010/main" val="276858649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253</Words>
  <Application>Microsoft Office PowerPoint</Application>
  <PresentationFormat>عرض على الشاشة (3:4)‏</PresentationFormat>
  <Paragraphs>15</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2o1O</dc:creator>
  <cp:lastModifiedBy>DR.Ahmed Saker 2o1O</cp:lastModifiedBy>
  <cp:revision>4</cp:revision>
  <dcterms:created xsi:type="dcterms:W3CDTF">2019-09-20T16:26:09Z</dcterms:created>
  <dcterms:modified xsi:type="dcterms:W3CDTF">2019-09-20T16:30:36Z</dcterms:modified>
</cp:coreProperties>
</file>